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77" r:id="rId10"/>
    <p:sldId id="274" r:id="rId11"/>
    <p:sldId id="276" r:id="rId12"/>
    <p:sldId id="275" r:id="rId13"/>
    <p:sldId id="278" r:id="rId14"/>
    <p:sldId id="265" r:id="rId15"/>
    <p:sldId id="281" r:id="rId16"/>
    <p:sldId id="267" r:id="rId17"/>
    <p:sldId id="268" r:id="rId18"/>
    <p:sldId id="279" r:id="rId19"/>
    <p:sldId id="280" r:id="rId20"/>
    <p:sldId id="270" r:id="rId21"/>
    <p:sldId id="271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34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37134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  <a:lvl2pPr marL="777875" indent="-333375" algn="ctr">
              <a:spcBef>
                <a:spcPts val="0"/>
              </a:spcBef>
              <a:defRPr sz="2400" i="1"/>
            </a:lvl2pPr>
            <a:lvl3pPr marL="1222375" indent="-333375" algn="ctr">
              <a:spcBef>
                <a:spcPts val="0"/>
              </a:spcBef>
              <a:defRPr sz="2400" i="1"/>
            </a:lvl3pPr>
            <a:lvl4pPr marL="1666875" indent="-333375" algn="ctr">
              <a:spcBef>
                <a:spcPts val="0"/>
              </a:spcBef>
              <a:defRPr sz="2400" i="1"/>
            </a:lvl4pPr>
            <a:lvl5pPr marL="2111375" indent="-333375" algn="ctr">
              <a:spcBef>
                <a:spcPts val="0"/>
              </a:spcBef>
              <a:defRPr sz="24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975358" y="1596248"/>
            <a:ext cx="11054083" cy="3395701"/>
          </a:xfrm>
          <a:prstGeom prst="rect">
            <a:avLst/>
          </a:prstGeom>
        </p:spPr>
        <p:txBody>
          <a:bodyPr lIns="65021" tIns="65021" rIns="65021" bIns="65021" anchor="b"/>
          <a:lstStyle>
            <a:lvl1pPr defTabSz="1300480">
              <a:lnSpc>
                <a:spcPct val="90000"/>
              </a:lnSpc>
              <a:defRPr sz="8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5599" y="5122896"/>
            <a:ext cx="9753601" cy="2354872"/>
          </a:xfrm>
          <a:prstGeom prst="rect">
            <a:avLst/>
          </a:prstGeom>
        </p:spPr>
        <p:txBody>
          <a:bodyPr lIns="65021" tIns="65021" rIns="65021" bIns="65021" anchor="t"/>
          <a:lstStyle>
            <a:lvl1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4860" y="9114118"/>
            <a:ext cx="355865" cy="371343"/>
          </a:xfrm>
          <a:prstGeom prst="rect">
            <a:avLst/>
          </a:prstGeom>
        </p:spPr>
        <p:txBody>
          <a:bodyPr lIns="65021" tIns="65021" rIns="65021" bIns="65021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894078" y="519288"/>
            <a:ext cx="11216642" cy="1885248"/>
          </a:xfrm>
          <a:prstGeom prst="rect">
            <a:avLst/>
          </a:prstGeom>
        </p:spPr>
        <p:txBody>
          <a:bodyPr lIns="65021" tIns="65021" rIns="65021" bIns="65021"/>
          <a:lstStyle>
            <a:lvl1pPr algn="l"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894078" y="2596444"/>
            <a:ext cx="11216642" cy="6188570"/>
          </a:xfrm>
          <a:prstGeom prst="rect">
            <a:avLst/>
          </a:prstGeom>
        </p:spPr>
        <p:txBody>
          <a:bodyPr lIns="65021" tIns="65021" rIns="65021" bIns="65021" anchor="t"/>
          <a:lstStyle>
            <a:lvl1pPr marL="310241" indent="-310241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6" indent="-434336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4860" y="9114118"/>
            <a:ext cx="355865" cy="371343"/>
          </a:xfrm>
          <a:prstGeom prst="rect">
            <a:avLst/>
          </a:prstGeom>
        </p:spPr>
        <p:txBody>
          <a:bodyPr lIns="65021" tIns="65021" rIns="65021" bIns="65021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karakurtip@itu.edu.tr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12"/>
          <p:cNvSpPr txBox="1"/>
          <p:nvPr/>
        </p:nvSpPr>
        <p:spPr>
          <a:xfrm>
            <a:off x="622762" y="3109165"/>
            <a:ext cx="11759276" cy="500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/>
          <a:p>
            <a:pPr defTabSz="1300480">
              <a:defRPr sz="56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tr-TR" dirty="0" smtClean="0"/>
              <a:t>Activity Recognition </a:t>
            </a:r>
            <a:r>
              <a:rPr dirty="0" smtClean="0"/>
              <a:t>Using </a:t>
            </a:r>
            <a:endParaRPr dirty="0"/>
          </a:p>
          <a:p>
            <a:pPr defTabSz="1300480">
              <a:defRPr sz="56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tr-TR" dirty="0" smtClean="0"/>
              <a:t>E-Textile Sensors</a:t>
            </a:r>
            <a:endParaRPr dirty="0"/>
          </a:p>
          <a:p>
            <a:pPr defTabSz="1300480">
              <a:defRPr sz="5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dirty="0"/>
          </a:p>
          <a:p>
            <a:pPr algn="r" defTabSz="1300480">
              <a:spcBef>
                <a:spcPts val="5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r" defTabSz="1300480">
              <a:spcBef>
                <a:spcPts val="500"/>
              </a:spcBef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lang="tr-TR" dirty="0" smtClean="0"/>
              <a:t>Hakan ERÖZTEKİN</a:t>
            </a:r>
            <a:endParaRPr sz="50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r" defTabSz="1300480"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Computer Engineering Department,</a:t>
            </a:r>
            <a:endParaRPr sz="44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r" defTabSz="1300480"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Istanbul Technical University</a:t>
            </a:r>
            <a:endParaRPr sz="4400"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r" defTabSz="1300480"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tr-TR" dirty="0" smtClean="0"/>
              <a:t>eroztekin</a:t>
            </a:r>
            <a:r>
              <a:rPr dirty="0" smtClean="0"/>
              <a:t>@itu.edu.tr</a:t>
            </a:r>
            <a:endParaRPr dirty="0"/>
          </a:p>
        </p:txBody>
      </p:sp>
      <p:sp>
        <p:nvSpPr>
          <p:cNvPr id="138" name="Shape 114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42"/>
          <p:cNvSpPr txBox="1"/>
          <p:nvPr/>
        </p:nvSpPr>
        <p:spPr>
          <a:xfrm>
            <a:off x="358983" y="675339"/>
            <a:ext cx="10784191" cy="6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PROPOSED </a:t>
            </a:r>
            <a:r>
              <a:rPr lang="tr-TR" dirty="0" smtClean="0"/>
              <a:t>ACTIVITY RECOGNITION</a:t>
            </a:r>
            <a:r>
              <a:rPr dirty="0" smtClean="0"/>
              <a:t> </a:t>
            </a:r>
            <a:r>
              <a:rPr dirty="0"/>
              <a:t>SYSTEM</a:t>
            </a:r>
          </a:p>
        </p:txBody>
      </p:sp>
      <p:sp>
        <p:nvSpPr>
          <p:cNvPr id="163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179095" y="1824815"/>
            <a:ext cx="6502400" cy="3936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3847" indent="-323847" algn="l">
              <a:defRPr sz="3400"/>
            </a:pPr>
            <a:r>
              <a:rPr lang="tr-TR" dirty="0" smtClean="0"/>
              <a:t>Feature Extraction</a:t>
            </a:r>
            <a:endParaRPr lang="en-US" dirty="0"/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For the Long Short Term Memory(LSTM) model, sliding window approach is executed. 2-second of measurement (approximately 100 rows of data) and 50% overlapping is determined as the configuration.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" y="1639045"/>
            <a:ext cx="5660846" cy="73354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75" y="6310406"/>
            <a:ext cx="6027942" cy="1516511"/>
          </a:xfrm>
          <a:prstGeom prst="rect">
            <a:avLst/>
          </a:prstGeom>
        </p:spPr>
      </p:pic>
      <p:sp>
        <p:nvSpPr>
          <p:cNvPr id="8" name="Shape 128"/>
          <p:cNvSpPr txBox="1"/>
          <p:nvPr/>
        </p:nvSpPr>
        <p:spPr>
          <a:xfrm>
            <a:off x="9333612" y="7869962"/>
            <a:ext cx="2255734" cy="325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1" tIns="65021" rIns="65021" bIns="65021">
            <a:sp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rPr lang="tr-TR" dirty="0" smtClean="0"/>
              <a:t>Data 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2993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42"/>
          <p:cNvSpPr txBox="1"/>
          <p:nvPr/>
        </p:nvSpPr>
        <p:spPr>
          <a:xfrm>
            <a:off x="358983" y="675339"/>
            <a:ext cx="10784191" cy="6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PROPOSED </a:t>
            </a:r>
            <a:r>
              <a:rPr lang="tr-TR" dirty="0" smtClean="0"/>
              <a:t>ACTIVITY RECOGNITION</a:t>
            </a:r>
            <a:r>
              <a:rPr dirty="0" smtClean="0"/>
              <a:t> </a:t>
            </a:r>
            <a:r>
              <a:rPr dirty="0"/>
              <a:t>SYSTEM</a:t>
            </a:r>
          </a:p>
        </p:txBody>
      </p:sp>
      <p:sp>
        <p:nvSpPr>
          <p:cNvPr id="163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179095" y="1824815"/>
            <a:ext cx="6502400" cy="34753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3847" indent="-323847" algn="l">
              <a:defRPr sz="3400"/>
            </a:pPr>
            <a:r>
              <a:rPr lang="tr-TR" dirty="0" smtClean="0"/>
              <a:t>Data Preprocessing</a:t>
            </a:r>
            <a:endParaRPr lang="en-US" dirty="0"/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For LSTM, sliding window approach is executed. 2-second of measurement (approximately 100 rows of data) and 50% overlapping is determined as the configuration.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" y="1639045"/>
            <a:ext cx="5660846" cy="73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08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42"/>
          <p:cNvSpPr txBox="1"/>
          <p:nvPr/>
        </p:nvSpPr>
        <p:spPr>
          <a:xfrm>
            <a:off x="358983" y="675339"/>
            <a:ext cx="10784191" cy="6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PROPOSED </a:t>
            </a:r>
            <a:r>
              <a:rPr lang="tr-TR" dirty="0" smtClean="0"/>
              <a:t>ACTIVITY RECOGNITION</a:t>
            </a:r>
            <a:r>
              <a:rPr dirty="0" smtClean="0"/>
              <a:t> </a:t>
            </a:r>
            <a:r>
              <a:rPr dirty="0"/>
              <a:t>SYSTEM</a:t>
            </a:r>
          </a:p>
        </p:txBody>
      </p:sp>
      <p:sp>
        <p:nvSpPr>
          <p:cNvPr id="163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179095" y="1824815"/>
            <a:ext cx="6502400" cy="1628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3847" indent="-323847" algn="l">
              <a:defRPr sz="3400"/>
            </a:pPr>
            <a:r>
              <a:rPr lang="tr-TR" dirty="0" smtClean="0"/>
              <a:t>Model Training </a:t>
            </a:r>
            <a:endParaRPr lang="en-US" dirty="0"/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Using the configuration provided below, LSTM model is trained.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" y="1639045"/>
            <a:ext cx="5660846" cy="7335437"/>
          </a:xfrm>
          <a:prstGeom prst="rect">
            <a:avLst/>
          </a:prstGeom>
        </p:spPr>
      </p:pic>
      <p:sp>
        <p:nvSpPr>
          <p:cNvPr id="8" name="Shape 128"/>
          <p:cNvSpPr txBox="1"/>
          <p:nvPr/>
        </p:nvSpPr>
        <p:spPr>
          <a:xfrm>
            <a:off x="8784077" y="6662916"/>
            <a:ext cx="2495283" cy="325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1" tIns="65021" rIns="65021" bIns="65021">
            <a:sp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rPr lang="tr-TR" dirty="0" smtClean="0"/>
              <a:t>LSTM configuration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862" y="4231925"/>
            <a:ext cx="5890770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489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42"/>
          <p:cNvSpPr txBox="1"/>
          <p:nvPr/>
        </p:nvSpPr>
        <p:spPr>
          <a:xfrm>
            <a:off x="358983" y="675339"/>
            <a:ext cx="10784191" cy="6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PROPOSED </a:t>
            </a:r>
            <a:r>
              <a:rPr lang="tr-TR" dirty="0" smtClean="0"/>
              <a:t>ACTIVITY RECOGNITION</a:t>
            </a:r>
            <a:r>
              <a:rPr dirty="0" smtClean="0"/>
              <a:t> </a:t>
            </a:r>
            <a:r>
              <a:rPr dirty="0"/>
              <a:t>SYSTEM</a:t>
            </a:r>
          </a:p>
        </p:txBody>
      </p:sp>
      <p:sp>
        <p:nvSpPr>
          <p:cNvPr id="163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179095" y="1824815"/>
            <a:ext cx="6502400" cy="3565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3847" indent="-323847" algn="l">
              <a:defRPr sz="3400"/>
            </a:pPr>
            <a:r>
              <a:rPr lang="tr-TR" dirty="0" smtClean="0"/>
              <a:t>Model Training </a:t>
            </a:r>
            <a:endParaRPr lang="en-US" dirty="0"/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Also, using the data with the extracted features, random forest algorithm is trained.</a:t>
            </a:r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Max depth and max leaf nodes are specified to prevent possible overfitting.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" y="1639045"/>
            <a:ext cx="5660846" cy="7335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178" y="5844195"/>
            <a:ext cx="4705350" cy="1781175"/>
          </a:xfrm>
          <a:prstGeom prst="rect">
            <a:avLst/>
          </a:prstGeom>
        </p:spPr>
      </p:pic>
      <p:sp>
        <p:nvSpPr>
          <p:cNvPr id="10" name="Shape 128"/>
          <p:cNvSpPr txBox="1"/>
          <p:nvPr/>
        </p:nvSpPr>
        <p:spPr>
          <a:xfrm>
            <a:off x="8258785" y="7694047"/>
            <a:ext cx="2495283" cy="325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1" tIns="65021" rIns="65021" bIns="65021">
            <a:sp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rPr lang="tr-TR" dirty="0" smtClean="0"/>
              <a:t>Random Forest configuration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9687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69"/>
          <p:cNvSpPr txBox="1">
            <a:spLocks noGrp="1"/>
          </p:cNvSpPr>
          <p:nvPr>
            <p:ph type="body" idx="1"/>
          </p:nvPr>
        </p:nvSpPr>
        <p:spPr>
          <a:xfrm>
            <a:off x="629918" y="1624415"/>
            <a:ext cx="11983813" cy="723958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u="sng">
                <a:solidFill>
                  <a:srgbClr val="C00000"/>
                </a:solidFill>
              </a:defRPr>
            </a:pPr>
            <a:r>
              <a:rPr dirty="0"/>
              <a:t>Hardware Specification:</a:t>
            </a:r>
          </a:p>
          <a:p>
            <a:pPr marL="323850" indent="-323850">
              <a:defRPr sz="3400"/>
            </a:pPr>
            <a:r>
              <a:rPr lang="tr-TR" dirty="0" smtClean="0"/>
              <a:t>2 Blunos attached to the e-textile sensors</a:t>
            </a:r>
            <a:endParaRPr dirty="0"/>
          </a:p>
        </p:txBody>
      </p:sp>
      <p:sp>
        <p:nvSpPr>
          <p:cNvPr id="182" name="Shape 170"/>
          <p:cNvSpPr txBox="1">
            <a:spLocks noGrp="1"/>
          </p:cNvSpPr>
          <p:nvPr>
            <p:ph type="sldNum" sz="quarter" idx="4294967295"/>
          </p:nvPr>
        </p:nvSpPr>
        <p:spPr>
          <a:xfrm>
            <a:off x="11640551" y="9069660"/>
            <a:ext cx="470165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85" name="Shape 174"/>
          <p:cNvSpPr txBox="1"/>
          <p:nvPr/>
        </p:nvSpPr>
        <p:spPr>
          <a:xfrm>
            <a:off x="358983" y="675339"/>
            <a:ext cx="11983813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EXPERIMENTS</a:t>
            </a:r>
          </a:p>
        </p:txBody>
      </p:sp>
      <p:sp>
        <p:nvSpPr>
          <p:cNvPr id="8" name="Shape 178"/>
          <p:cNvSpPr txBox="1">
            <a:spLocks/>
          </p:cNvSpPr>
          <p:nvPr/>
        </p:nvSpPr>
        <p:spPr>
          <a:xfrm>
            <a:off x="629917" y="3676533"/>
            <a:ext cx="11983813" cy="5358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t">
            <a:normAutofit/>
          </a:bodyPr>
          <a:lstStyle>
            <a:lvl1pPr marL="310241" marR="0" indent="-310241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819150" marR="0" indent="-361950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348736" marR="0" indent="-434336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854200" marR="0" indent="-482600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311400" marR="0" indent="-482600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SzTx/>
              <a:buFont typeface="Arial"/>
              <a:buNone/>
              <a:defRPr u="sng">
                <a:solidFill>
                  <a:srgbClr val="C00000"/>
                </a:solidFill>
              </a:defRPr>
            </a:pPr>
            <a:endParaRPr lang="tr-TR" sz="3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357" y="2152650"/>
            <a:ext cx="3644359" cy="67113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91" y="5951647"/>
            <a:ext cx="2728565" cy="2305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" y="2965962"/>
            <a:ext cx="590550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98458" y="6059739"/>
            <a:ext cx="4836318" cy="1926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28" y="3332855"/>
            <a:ext cx="1605323" cy="17236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70"/>
          <p:cNvSpPr txBox="1">
            <a:spLocks noGrp="1"/>
          </p:cNvSpPr>
          <p:nvPr>
            <p:ph type="sldNum" sz="quarter" idx="4294967295"/>
          </p:nvPr>
        </p:nvSpPr>
        <p:spPr>
          <a:xfrm>
            <a:off x="11640551" y="9069660"/>
            <a:ext cx="470165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85" name="Shape 174"/>
          <p:cNvSpPr txBox="1"/>
          <p:nvPr/>
        </p:nvSpPr>
        <p:spPr>
          <a:xfrm>
            <a:off x="358983" y="675339"/>
            <a:ext cx="11983813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EXPERIMENTS</a:t>
            </a:r>
          </a:p>
        </p:txBody>
      </p:sp>
      <p:sp>
        <p:nvSpPr>
          <p:cNvPr id="8" name="Shape 178"/>
          <p:cNvSpPr txBox="1">
            <a:spLocks/>
          </p:cNvSpPr>
          <p:nvPr/>
        </p:nvSpPr>
        <p:spPr>
          <a:xfrm>
            <a:off x="358983" y="1733433"/>
            <a:ext cx="3755817" cy="5358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t">
            <a:normAutofit fontScale="92500" lnSpcReduction="20000"/>
          </a:bodyPr>
          <a:lstStyle>
            <a:lvl1pPr marL="310241" marR="0" indent="-310241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819150" marR="0" indent="-361950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348736" marR="0" indent="-434336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854200" marR="0" indent="-482600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311400" marR="0" indent="-482600" algn="l" defTabSz="130048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SzTx/>
              <a:buFont typeface="Arial"/>
              <a:buNone/>
              <a:defRPr u="sng">
                <a:solidFill>
                  <a:srgbClr val="C00000"/>
                </a:solidFill>
              </a:defRPr>
            </a:pPr>
            <a:r>
              <a:rPr lang="en-US" u="sng" dirty="0" smtClean="0">
                <a:solidFill>
                  <a:srgbClr val="C00000"/>
                </a:solidFill>
              </a:rPr>
              <a:t>Software</a:t>
            </a:r>
          </a:p>
          <a:p>
            <a:pPr marL="0" indent="0" hangingPunct="1">
              <a:buSzTx/>
              <a:buFont typeface="Arial"/>
              <a:buNone/>
              <a:defRPr u="sng">
                <a:solidFill>
                  <a:srgbClr val="C00000"/>
                </a:solidFill>
              </a:defRPr>
            </a:pPr>
            <a:r>
              <a:rPr lang="en-US" u="sng" dirty="0" smtClean="0">
                <a:solidFill>
                  <a:srgbClr val="C00000"/>
                </a:solidFill>
              </a:rPr>
              <a:t>Specification</a:t>
            </a:r>
            <a:r>
              <a:rPr lang="en-US" u="sng" dirty="0" smtClean="0">
                <a:solidFill>
                  <a:srgbClr val="C00000"/>
                </a:solidFill>
              </a:rPr>
              <a:t>:</a:t>
            </a:r>
          </a:p>
          <a:p>
            <a:pPr marL="323850" indent="-323850" hangingPunct="1">
              <a:defRPr sz="3400"/>
            </a:pPr>
            <a:r>
              <a:rPr lang="tr-TR" sz="3400" dirty="0" smtClean="0"/>
              <a:t>Arduino IDE</a:t>
            </a:r>
          </a:p>
          <a:p>
            <a:pPr marL="323850" indent="-323850" hangingPunct="1">
              <a:defRPr sz="3400"/>
            </a:pPr>
            <a:r>
              <a:rPr lang="tr-TR" sz="3400" dirty="0" smtClean="0"/>
              <a:t>Python 3.7</a:t>
            </a:r>
          </a:p>
          <a:p>
            <a:pPr marL="323850" indent="-323850" hangingPunct="1">
              <a:defRPr sz="3400"/>
            </a:pPr>
            <a:r>
              <a:rPr lang="tr-TR" sz="3400" dirty="0" smtClean="0"/>
              <a:t>PyCharm IDE</a:t>
            </a:r>
          </a:p>
          <a:p>
            <a:pPr marL="323850" indent="-323850" hangingPunct="1">
              <a:defRPr sz="3400"/>
            </a:pPr>
            <a:r>
              <a:rPr lang="tr-TR" sz="3400" dirty="0" err="1" smtClean="0"/>
              <a:t>Brackets</a:t>
            </a:r>
            <a:endParaRPr lang="en-US" sz="3400" dirty="0"/>
          </a:p>
          <a:p>
            <a:pPr marL="323850" indent="-323850" hangingPunct="1">
              <a:defRPr sz="3400"/>
            </a:pPr>
            <a:r>
              <a:rPr lang="tr-TR" sz="3400" dirty="0" err="1" smtClean="0"/>
              <a:t>Anaconda</a:t>
            </a:r>
            <a:r>
              <a:rPr lang="tr-TR" sz="3400" dirty="0" smtClean="0"/>
              <a:t> </a:t>
            </a:r>
            <a:r>
              <a:rPr lang="tr-TR" sz="3400" dirty="0" err="1" smtClean="0"/>
              <a:t>Prompt</a:t>
            </a:r>
            <a:endParaRPr lang="en-US" sz="3400" dirty="0" smtClean="0"/>
          </a:p>
          <a:p>
            <a:pPr marL="323850" indent="-323850" hangingPunct="1">
              <a:defRPr sz="3400"/>
            </a:pPr>
            <a:r>
              <a:rPr lang="en-US" sz="3000" dirty="0" smtClean="0"/>
              <a:t>Used packages:</a:t>
            </a:r>
            <a:r>
              <a:rPr lang="en-US" sz="3000" dirty="0"/>
              <a:t> </a:t>
            </a:r>
            <a:r>
              <a:rPr lang="tr-TR" sz="3000" dirty="0" err="1" smtClean="0"/>
              <a:t>numpy</a:t>
            </a:r>
            <a:r>
              <a:rPr lang="tr-TR" sz="3000" dirty="0"/>
              <a:t>, pandas, </a:t>
            </a:r>
            <a:r>
              <a:rPr lang="tr-TR" sz="3000" dirty="0" err="1" smtClean="0"/>
              <a:t>sklearn</a:t>
            </a:r>
            <a:r>
              <a:rPr lang="tr-TR" sz="3000" dirty="0" smtClean="0"/>
              <a:t>, matplotlib, tensorflow, keras</a:t>
            </a:r>
            <a:endParaRPr lang="tr-TR" sz="3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22" y="1731498"/>
            <a:ext cx="4115374" cy="73162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57" y="1731498"/>
            <a:ext cx="4114286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25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85"/>
          <p:cNvSpPr txBox="1">
            <a:spLocks noGrp="1"/>
          </p:cNvSpPr>
          <p:nvPr>
            <p:ph type="body" idx="1"/>
          </p:nvPr>
        </p:nvSpPr>
        <p:spPr>
          <a:xfrm>
            <a:off x="629918" y="1624415"/>
            <a:ext cx="11983813" cy="7239583"/>
          </a:xfrm>
          <a:prstGeom prst="rect">
            <a:avLst/>
          </a:prstGeom>
        </p:spPr>
        <p:txBody>
          <a:bodyPr/>
          <a:lstStyle/>
          <a:p>
            <a:pPr marL="323850" indent="-323850">
              <a:defRPr sz="3400"/>
            </a:pPr>
            <a:r>
              <a:rPr dirty="0"/>
              <a:t>Acquired data</a:t>
            </a:r>
          </a:p>
          <a:p>
            <a:pPr marL="768926" lvl="1" indent="-311726">
              <a:buChar char="‣"/>
              <a:defRPr sz="3000"/>
            </a:pPr>
            <a:r>
              <a:rPr dirty="0"/>
              <a:t>From </a:t>
            </a:r>
            <a:r>
              <a:rPr lang="tr-TR" dirty="0" smtClean="0"/>
              <a:t>3 </a:t>
            </a:r>
            <a:r>
              <a:rPr dirty="0" smtClean="0"/>
              <a:t>healthy </a:t>
            </a:r>
            <a:r>
              <a:rPr dirty="0"/>
              <a:t>adults (ages </a:t>
            </a:r>
            <a:r>
              <a:rPr lang="tr-TR" dirty="0" smtClean="0"/>
              <a:t>between 24-27</a:t>
            </a:r>
            <a:r>
              <a:rPr dirty="0" smtClean="0"/>
              <a:t>) </a:t>
            </a:r>
            <a:endParaRPr dirty="0"/>
          </a:p>
          <a:p>
            <a:pPr marL="768926" lvl="1" indent="-311726">
              <a:buChar char="‣"/>
              <a:defRPr sz="3000"/>
            </a:pPr>
            <a:r>
              <a:rPr lang="tr-TR" dirty="0" smtClean="0"/>
              <a:t>5 minutes of measurement for each movement (walking, running, squats)</a:t>
            </a:r>
            <a:endParaRPr dirty="0"/>
          </a:p>
        </p:txBody>
      </p:sp>
      <p:sp>
        <p:nvSpPr>
          <p:cNvPr id="194" name="Shape 186"/>
          <p:cNvSpPr txBox="1">
            <a:spLocks noGrp="1"/>
          </p:cNvSpPr>
          <p:nvPr>
            <p:ph type="sldNum" sz="quarter" idx="4294967295"/>
          </p:nvPr>
        </p:nvSpPr>
        <p:spPr>
          <a:xfrm>
            <a:off x="11640553" y="9069662"/>
            <a:ext cx="470165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95" name="Shape 187"/>
          <p:cNvSpPr txBox="1"/>
          <p:nvPr/>
        </p:nvSpPr>
        <p:spPr>
          <a:xfrm>
            <a:off x="358983" y="675339"/>
            <a:ext cx="11983813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EXPERIMENT CONDITIONS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87" y="3838575"/>
            <a:ext cx="3324225" cy="4781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3"/>
          <p:cNvSpPr txBox="1">
            <a:spLocks noGrp="1"/>
          </p:cNvSpPr>
          <p:nvPr>
            <p:ph type="sldNum" sz="quarter" idx="4294967295"/>
          </p:nvPr>
        </p:nvSpPr>
        <p:spPr>
          <a:xfrm>
            <a:off x="11640549" y="9069660"/>
            <a:ext cx="470165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00" name="Shape 194"/>
          <p:cNvSpPr txBox="1">
            <a:spLocks noGrp="1"/>
          </p:cNvSpPr>
          <p:nvPr>
            <p:ph type="body" idx="1"/>
          </p:nvPr>
        </p:nvSpPr>
        <p:spPr>
          <a:xfrm>
            <a:off x="647981" y="1642476"/>
            <a:ext cx="11983812" cy="723958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u="sng">
                <a:solidFill>
                  <a:srgbClr val="C00000"/>
                </a:solidFill>
              </a:defRPr>
            </a:lvl1pPr>
            <a:lvl2pPr marL="781050" indent="-323850">
              <a:spcBef>
                <a:spcPts val="700"/>
              </a:spcBef>
              <a:defRPr sz="3400"/>
            </a:lvl2pPr>
          </a:lstStyle>
          <a:p>
            <a:r>
              <a:rPr lang="tr-TR" dirty="0" smtClean="0"/>
              <a:t>LSTM</a:t>
            </a:r>
            <a:endParaRPr dirty="0"/>
          </a:p>
          <a:p>
            <a:pPr lvl="1"/>
            <a:r>
              <a:rPr dirty="0"/>
              <a:t>Accuracy: </a:t>
            </a:r>
            <a:r>
              <a:rPr lang="tr-TR" dirty="0" smtClean="0"/>
              <a:t>64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201" name="Shape 196"/>
          <p:cNvSpPr txBox="1"/>
          <p:nvPr/>
        </p:nvSpPr>
        <p:spPr>
          <a:xfrm>
            <a:off x="358983" y="675339"/>
            <a:ext cx="11983813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RESULTS</a:t>
            </a:r>
          </a:p>
        </p:txBody>
      </p:sp>
      <p:sp>
        <p:nvSpPr>
          <p:cNvPr id="202" name="Shape 197"/>
          <p:cNvSpPr txBox="1"/>
          <p:nvPr/>
        </p:nvSpPr>
        <p:spPr>
          <a:xfrm>
            <a:off x="5333409" y="8559585"/>
            <a:ext cx="2429636" cy="498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1" tIns="65021" rIns="65021" bIns="65021">
            <a:spAutoFit/>
          </a:bodyPr>
          <a:lstStyle>
            <a:lvl1pPr algn="l" defTabSz="1300480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Confusion matrix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2747593"/>
            <a:ext cx="7854334" cy="5890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3"/>
          <p:cNvSpPr txBox="1">
            <a:spLocks noGrp="1"/>
          </p:cNvSpPr>
          <p:nvPr>
            <p:ph type="sldNum" sz="quarter" idx="4294967295"/>
          </p:nvPr>
        </p:nvSpPr>
        <p:spPr>
          <a:xfrm>
            <a:off x="11640549" y="9069660"/>
            <a:ext cx="470165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00" name="Shape 194"/>
          <p:cNvSpPr txBox="1">
            <a:spLocks noGrp="1"/>
          </p:cNvSpPr>
          <p:nvPr>
            <p:ph type="body" idx="1"/>
          </p:nvPr>
        </p:nvSpPr>
        <p:spPr>
          <a:xfrm>
            <a:off x="647981" y="1642476"/>
            <a:ext cx="11983812" cy="723958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u="sng">
                <a:solidFill>
                  <a:srgbClr val="C00000"/>
                </a:solidFill>
              </a:defRPr>
            </a:lvl1pPr>
            <a:lvl2pPr marL="781050" indent="-323850">
              <a:spcBef>
                <a:spcPts val="700"/>
              </a:spcBef>
              <a:defRPr sz="3400"/>
            </a:lvl2pPr>
          </a:lstStyle>
          <a:p>
            <a:r>
              <a:rPr lang="tr-TR" dirty="0" smtClean="0"/>
              <a:t>Random Forest</a:t>
            </a:r>
            <a:endParaRPr dirty="0"/>
          </a:p>
          <a:p>
            <a:pPr lvl="1"/>
            <a:r>
              <a:rPr dirty="0"/>
              <a:t>Accuracy: </a:t>
            </a:r>
            <a:r>
              <a:rPr lang="tr-TR" dirty="0" smtClean="0"/>
              <a:t>95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201" name="Shape 196"/>
          <p:cNvSpPr txBox="1"/>
          <p:nvPr/>
        </p:nvSpPr>
        <p:spPr>
          <a:xfrm>
            <a:off x="358983" y="675339"/>
            <a:ext cx="11983813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RESULTS</a:t>
            </a:r>
          </a:p>
        </p:txBody>
      </p:sp>
      <p:sp>
        <p:nvSpPr>
          <p:cNvPr id="202" name="Shape 197"/>
          <p:cNvSpPr txBox="1"/>
          <p:nvPr/>
        </p:nvSpPr>
        <p:spPr>
          <a:xfrm>
            <a:off x="5333408" y="8632891"/>
            <a:ext cx="2429636" cy="498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1" tIns="65021" rIns="65021" bIns="65021">
            <a:spAutoFit/>
          </a:bodyPr>
          <a:lstStyle>
            <a:lvl1pPr algn="l" defTabSz="1300480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Confusion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63" y="2857332"/>
            <a:ext cx="7810527" cy="58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712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3"/>
          <p:cNvSpPr txBox="1">
            <a:spLocks noGrp="1"/>
          </p:cNvSpPr>
          <p:nvPr>
            <p:ph type="sldNum" sz="quarter" idx="4294967295"/>
          </p:nvPr>
        </p:nvSpPr>
        <p:spPr>
          <a:xfrm>
            <a:off x="11640549" y="9069660"/>
            <a:ext cx="470165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00" name="Shape 194"/>
          <p:cNvSpPr txBox="1">
            <a:spLocks noGrp="1"/>
          </p:cNvSpPr>
          <p:nvPr>
            <p:ph type="body" idx="1"/>
          </p:nvPr>
        </p:nvSpPr>
        <p:spPr>
          <a:xfrm>
            <a:off x="647981" y="1642476"/>
            <a:ext cx="11983812" cy="723958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u="sng">
                <a:solidFill>
                  <a:srgbClr val="C00000"/>
                </a:solidFill>
              </a:defRPr>
            </a:lvl1pPr>
            <a:lvl2pPr marL="781050" indent="-323850">
              <a:spcBef>
                <a:spcPts val="700"/>
              </a:spcBef>
              <a:defRPr sz="3400"/>
            </a:lvl2pPr>
          </a:lstStyle>
          <a:p>
            <a:r>
              <a:rPr lang="tr-TR" dirty="0" smtClean="0"/>
              <a:t>Random Forest</a:t>
            </a:r>
          </a:p>
          <a:p>
            <a:pPr lvl="1"/>
            <a:r>
              <a:rPr lang="tr-TR" dirty="0" smtClean="0"/>
              <a:t>Feature importance and error values</a:t>
            </a:r>
            <a:endParaRPr dirty="0"/>
          </a:p>
        </p:txBody>
      </p:sp>
      <p:sp>
        <p:nvSpPr>
          <p:cNvPr id="201" name="Shape 196"/>
          <p:cNvSpPr txBox="1"/>
          <p:nvPr/>
        </p:nvSpPr>
        <p:spPr>
          <a:xfrm>
            <a:off x="358983" y="675339"/>
            <a:ext cx="11983813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RESULTS</a:t>
            </a:r>
          </a:p>
        </p:txBody>
      </p:sp>
      <p:sp>
        <p:nvSpPr>
          <p:cNvPr id="202" name="Shape 197"/>
          <p:cNvSpPr txBox="1"/>
          <p:nvPr/>
        </p:nvSpPr>
        <p:spPr>
          <a:xfrm>
            <a:off x="10156089" y="3922722"/>
            <a:ext cx="2237658" cy="8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1" tIns="65021" rIns="65021" bIns="65021">
            <a:spAutoFit/>
          </a:bodyPr>
          <a:lstStyle>
            <a:lvl1pPr algn="l" defTabSz="1300480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tr-TR" dirty="0" smtClean="0"/>
              <a:t>Mean Squared </a:t>
            </a:r>
          </a:p>
          <a:p>
            <a:pPr algn="ctr"/>
            <a:r>
              <a:rPr lang="tr-TR" dirty="0" smtClean="0"/>
              <a:t>Error</a:t>
            </a:r>
            <a:r>
              <a:rPr lang="tr-TR" dirty="0"/>
              <a:t> </a:t>
            </a:r>
            <a:r>
              <a:rPr lang="tr-TR" dirty="0" smtClean="0"/>
              <a:t>values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6" y="2708249"/>
            <a:ext cx="7308463" cy="5676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56" y="2932036"/>
            <a:ext cx="3711262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188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18"/>
          <p:cNvSpPr txBox="1">
            <a:spLocks noGrp="1"/>
          </p:cNvSpPr>
          <p:nvPr>
            <p:ph type="body" idx="1"/>
          </p:nvPr>
        </p:nvSpPr>
        <p:spPr>
          <a:xfrm>
            <a:off x="647980" y="1642476"/>
            <a:ext cx="11660790" cy="7239587"/>
          </a:xfrm>
          <a:prstGeom prst="rect">
            <a:avLst/>
          </a:prstGeom>
        </p:spPr>
        <p:txBody>
          <a:bodyPr/>
          <a:lstStyle/>
          <a:p>
            <a:pPr marL="323850" indent="-323850">
              <a:defRPr sz="3400"/>
            </a:pPr>
            <a:r>
              <a:rPr lang="tr-TR" dirty="0"/>
              <a:t>Propose a </a:t>
            </a:r>
            <a:r>
              <a:rPr lang="tr-TR" dirty="0" smtClean="0"/>
              <a:t>solution for recognition </a:t>
            </a:r>
            <a:r>
              <a:rPr lang="tr-TR" dirty="0"/>
              <a:t>of different </a:t>
            </a:r>
            <a:r>
              <a:rPr lang="tr-TR" dirty="0" smtClean="0"/>
              <a:t>activities </a:t>
            </a:r>
            <a:r>
              <a:rPr lang="tr-TR" dirty="0"/>
              <a:t>via data collected from e-textile sensors </a:t>
            </a:r>
            <a:r>
              <a:rPr lang="tr-TR" dirty="0" smtClean="0"/>
              <a:t>and using machine learning models</a:t>
            </a:r>
          </a:p>
          <a:p>
            <a:pPr marL="323850" indent="-323850">
              <a:defRPr sz="3400"/>
            </a:pPr>
            <a:r>
              <a:rPr lang="tr-TR" dirty="0" smtClean="0"/>
              <a:t>Build a scalable basis for the future work such as recognition of dozens of movements via smart clothing with more than two sensors</a:t>
            </a:r>
          </a:p>
          <a:p>
            <a:pPr marL="323850" indent="-323850">
              <a:defRPr sz="3400"/>
            </a:pPr>
            <a:endParaRPr lang="tr-TR" dirty="0" smtClean="0"/>
          </a:p>
        </p:txBody>
      </p:sp>
      <p:sp>
        <p:nvSpPr>
          <p:cNvPr id="141" name="Shape 119"/>
          <p:cNvSpPr txBox="1"/>
          <p:nvPr/>
        </p:nvSpPr>
        <p:spPr>
          <a:xfrm>
            <a:off x="377046" y="675339"/>
            <a:ext cx="11983812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MOTIVATION</a:t>
            </a:r>
          </a:p>
        </p:txBody>
      </p:sp>
      <p:sp>
        <p:nvSpPr>
          <p:cNvPr id="142" name="Shape 120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1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09"/>
          <p:cNvSpPr txBox="1">
            <a:spLocks noGrp="1"/>
          </p:cNvSpPr>
          <p:nvPr>
            <p:ph type="body" idx="1"/>
          </p:nvPr>
        </p:nvSpPr>
        <p:spPr>
          <a:xfrm>
            <a:off x="647981" y="1642476"/>
            <a:ext cx="11983812" cy="7239587"/>
          </a:xfrm>
          <a:prstGeom prst="rect">
            <a:avLst/>
          </a:prstGeom>
        </p:spPr>
        <p:txBody>
          <a:bodyPr/>
          <a:lstStyle/>
          <a:p>
            <a:pPr marL="323850" indent="-323850">
              <a:defRPr sz="3400"/>
            </a:pPr>
            <a:r>
              <a:rPr lang="tr-TR" dirty="0" smtClean="0"/>
              <a:t>Data collection via e-textile sensors and Blunos and 3-class activity recognition on the data are exercised</a:t>
            </a:r>
            <a:endParaRPr dirty="0"/>
          </a:p>
          <a:p>
            <a:pPr marL="768926" lvl="1" indent="-311726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64</a:t>
            </a:r>
            <a:r>
              <a:rPr dirty="0" smtClean="0"/>
              <a:t>% accuracy</a:t>
            </a:r>
            <a:r>
              <a:rPr lang="tr-TR" dirty="0" smtClean="0"/>
              <a:t> with LSTM</a:t>
            </a:r>
          </a:p>
          <a:p>
            <a:pPr marL="768926" lvl="1" indent="-311726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95% accuracy with Random Forest</a:t>
            </a:r>
            <a:endParaRPr dirty="0"/>
          </a:p>
          <a:p>
            <a:pPr marL="323850" indent="-323850">
              <a:defRPr sz="3400"/>
            </a:pPr>
            <a:r>
              <a:rPr dirty="0"/>
              <a:t>A </a:t>
            </a:r>
            <a:r>
              <a:rPr dirty="0" smtClean="0"/>
              <a:t>method to </a:t>
            </a:r>
            <a:r>
              <a:rPr lang="tr-TR" dirty="0" smtClean="0"/>
              <a:t>activity recognition </a:t>
            </a:r>
            <a:r>
              <a:rPr dirty="0" smtClean="0"/>
              <a:t>proposed</a:t>
            </a:r>
            <a:endParaRPr dirty="0"/>
          </a:p>
          <a:p>
            <a:pPr marL="768926" lvl="1" indent="-311726">
              <a:spcBef>
                <a:spcPts val="700"/>
              </a:spcBef>
              <a:buChar char="‣"/>
              <a:defRPr sz="3000"/>
            </a:pPr>
            <a:r>
              <a:rPr dirty="0"/>
              <a:t>cost effective</a:t>
            </a:r>
          </a:p>
          <a:p>
            <a:pPr marL="768926" lvl="1" indent="-311726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scalable basis for multiple activity recognition with multiple sensors</a:t>
            </a:r>
            <a:endParaRPr dirty="0"/>
          </a:p>
          <a:p>
            <a:pPr marL="777238" lvl="1" indent="-320038">
              <a:spcBef>
                <a:spcPts val="700"/>
              </a:spcBef>
              <a:defRPr sz="2800"/>
            </a:pPr>
            <a:endParaRPr dirty="0"/>
          </a:p>
          <a:p>
            <a:pPr marL="323850" indent="-323850">
              <a:defRPr sz="3400"/>
            </a:pPr>
            <a:r>
              <a:rPr dirty="0"/>
              <a:t>Future work;</a:t>
            </a:r>
          </a:p>
          <a:p>
            <a:pPr marL="768926" lvl="1" indent="-311726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Detection of heart-rate anomalies in real time for the people with heart diseases to inform nearest ambulance</a:t>
            </a:r>
            <a:endParaRPr dirty="0"/>
          </a:p>
          <a:p>
            <a:pPr marL="768926" lvl="1" indent="-311726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Providing accurate health metrics for people who go to gym regularly</a:t>
            </a:r>
            <a:endParaRPr dirty="0"/>
          </a:p>
          <a:p>
            <a:pPr marL="768926" lvl="1" indent="-311726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Detection of abnormal positions/standings in the elderly people who live alone to inform the related person and/or the hospital</a:t>
            </a:r>
            <a:endParaRPr dirty="0"/>
          </a:p>
        </p:txBody>
      </p:sp>
      <p:sp>
        <p:nvSpPr>
          <p:cNvPr id="212" name="Shape 210"/>
          <p:cNvSpPr txBox="1">
            <a:spLocks noGrp="1"/>
          </p:cNvSpPr>
          <p:nvPr>
            <p:ph type="sldNum" sz="quarter" idx="4294967295"/>
          </p:nvPr>
        </p:nvSpPr>
        <p:spPr>
          <a:xfrm>
            <a:off x="11640549" y="9069660"/>
            <a:ext cx="470165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13" name="Shape 211"/>
          <p:cNvSpPr txBox="1"/>
          <p:nvPr/>
        </p:nvSpPr>
        <p:spPr>
          <a:xfrm>
            <a:off x="358983" y="675339"/>
            <a:ext cx="11983813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CONCLUSION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47981" y="1642476"/>
            <a:ext cx="11983812" cy="7239587"/>
          </a:xfrm>
          <a:prstGeom prst="rect">
            <a:avLst/>
          </a:prstGeom>
        </p:spPr>
        <p:txBody>
          <a:bodyPr/>
          <a:lstStyle/>
          <a:p>
            <a:pPr marL="317500" indent="-317500">
              <a:defRPr sz="5000"/>
            </a:pPr>
            <a:endParaRPr dirty="0"/>
          </a:p>
          <a:p>
            <a:pPr marL="317500" indent="-317500">
              <a:defRPr sz="5000"/>
            </a:pPr>
            <a:endParaRPr dirty="0"/>
          </a:p>
          <a:p>
            <a:pPr marL="317500" indent="-317500">
              <a:defRPr sz="5000"/>
            </a:pPr>
            <a:endParaRPr dirty="0"/>
          </a:p>
          <a:p>
            <a:pPr marL="0" indent="0" algn="ctr">
              <a:buSzTx/>
              <a:buNone/>
              <a:defRPr sz="6200"/>
            </a:pPr>
            <a:r>
              <a:rPr dirty="0"/>
              <a:t>Thank you</a:t>
            </a:r>
            <a:endParaRPr sz="6000" dirty="0"/>
          </a:p>
          <a:p>
            <a:pPr marL="0" indent="0" algn="ctr">
              <a:buSzTx/>
              <a:buNone/>
              <a:defRPr sz="6000"/>
            </a:pPr>
            <a:endParaRPr sz="6000" dirty="0"/>
          </a:p>
          <a:p>
            <a:pPr marL="0" indent="0" algn="ctr">
              <a:buSzTx/>
              <a:buNone/>
              <a:defRPr sz="6000"/>
            </a:pPr>
            <a:endParaRPr sz="6000" dirty="0"/>
          </a:p>
          <a:p>
            <a:pPr marL="0" indent="0" algn="ctr">
              <a:buSzTx/>
              <a:buNone/>
              <a:defRPr sz="2800"/>
            </a:pPr>
            <a:r>
              <a:rPr dirty="0"/>
              <a:t>Contact:</a:t>
            </a:r>
          </a:p>
          <a:p>
            <a:pPr marL="0" indent="0" algn="ctr">
              <a:buSzTx/>
              <a:buNone/>
              <a:defRPr sz="2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lang="tr-TR" dirty="0" smtClean="0">
                <a:hlinkClick r:id="rId2"/>
              </a:rPr>
              <a:t>eroztekin</a:t>
            </a:r>
            <a:r>
              <a:rPr dirty="0" smtClean="0">
                <a:hlinkClick r:id="rId2"/>
              </a:rPr>
              <a:t>@itu.edu.tr</a:t>
            </a:r>
            <a:endParaRPr dirty="0">
              <a:hlinkClick r:id="rId2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sldNum" sz="quarter" idx="4294967295"/>
          </p:nvPr>
        </p:nvSpPr>
        <p:spPr>
          <a:xfrm>
            <a:off x="11640549" y="9069660"/>
            <a:ext cx="470165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18"/>
          <p:cNvSpPr txBox="1">
            <a:spLocks noGrp="1"/>
          </p:cNvSpPr>
          <p:nvPr>
            <p:ph type="body" idx="1"/>
          </p:nvPr>
        </p:nvSpPr>
        <p:spPr>
          <a:xfrm>
            <a:off x="647980" y="1642476"/>
            <a:ext cx="11660791" cy="7239587"/>
          </a:xfrm>
          <a:prstGeom prst="rect">
            <a:avLst/>
          </a:prstGeom>
        </p:spPr>
        <p:txBody>
          <a:bodyPr/>
          <a:lstStyle/>
          <a:p>
            <a:pPr marL="323850" indent="-323850">
              <a:defRPr sz="3400"/>
            </a:pPr>
            <a:r>
              <a:rPr lang="en-US" dirty="0" smtClean="0"/>
              <a:t>LSTM-Based </a:t>
            </a:r>
            <a:r>
              <a:rPr lang="en-US" dirty="0"/>
              <a:t>Early Recognition of Motion Patterns </a:t>
            </a:r>
            <a:r>
              <a:rPr lang="da-DK" dirty="0"/>
              <a:t>(Markus Weber et al., 2014) </a:t>
            </a:r>
            <a:endParaRPr dirty="0"/>
          </a:p>
          <a:p>
            <a:pPr marL="692726" lvl="1" indent="-311726">
              <a:buFontTx/>
              <a:buChar char="‣"/>
              <a:defRPr sz="3000"/>
            </a:pPr>
            <a:r>
              <a:rPr lang="tr-TR" dirty="0" smtClean="0"/>
              <a:t>96% accuracy of 5 actions with low-cost sensors</a:t>
            </a:r>
            <a:endParaRPr sz="3400" dirty="0"/>
          </a:p>
          <a:p>
            <a:pPr marL="323850" indent="-323850">
              <a:defRPr sz="3400"/>
            </a:pPr>
            <a:r>
              <a:rPr lang="tr-TR" dirty="0" smtClean="0"/>
              <a:t>Early detection of livestock diseases</a:t>
            </a:r>
            <a:r>
              <a:rPr lang="en-US" dirty="0"/>
              <a:t> </a:t>
            </a:r>
            <a:r>
              <a:rPr lang="tr-TR" dirty="0" smtClean="0"/>
              <a:t>(</a:t>
            </a:r>
            <a:r>
              <a:rPr lang="en-US" dirty="0" smtClean="0"/>
              <a:t>Eduardo </a:t>
            </a:r>
            <a:r>
              <a:rPr lang="en-US" dirty="0" err="1" smtClean="0"/>
              <a:t>Fernández-Carrión</a:t>
            </a:r>
            <a:r>
              <a:rPr lang="en-US" dirty="0" smtClean="0"/>
              <a:t> </a:t>
            </a:r>
            <a:r>
              <a:rPr lang="en-US" dirty="0"/>
              <a:t>et </a:t>
            </a:r>
            <a:r>
              <a:rPr lang="en-US" dirty="0" smtClean="0"/>
              <a:t>al</a:t>
            </a:r>
            <a:r>
              <a:rPr lang="tr-TR" dirty="0" smtClean="0"/>
              <a:t>., 2017) </a:t>
            </a:r>
            <a:endParaRPr dirty="0"/>
          </a:p>
          <a:p>
            <a:pPr marL="692726" lvl="1" indent="-311726">
              <a:buFontTx/>
              <a:buChar char="‣"/>
              <a:defRPr sz="3000"/>
            </a:pPr>
            <a:r>
              <a:rPr lang="tr-TR" dirty="0" smtClean="0"/>
              <a:t>3-class classification of animals’ movements and 95% confidence on detection disease animals </a:t>
            </a:r>
          </a:p>
          <a:p>
            <a:pPr marL="323850" indent="-323850">
              <a:defRPr sz="3400"/>
            </a:pPr>
            <a:r>
              <a:rPr lang="en-US" dirty="0"/>
              <a:t>Space Object Detection in Video Satellite Images Using Motion </a:t>
            </a:r>
            <a:r>
              <a:rPr lang="en-US" dirty="0" smtClean="0"/>
              <a:t>Information</a:t>
            </a:r>
            <a:r>
              <a:rPr lang="tr-TR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Xueyang</a:t>
            </a:r>
            <a:r>
              <a:rPr lang="en-US" dirty="0" smtClean="0"/>
              <a:t> </a:t>
            </a:r>
            <a:r>
              <a:rPr lang="en-US" dirty="0"/>
              <a:t>Zhang, </a:t>
            </a:r>
            <a:r>
              <a:rPr lang="en-US" dirty="0" err="1"/>
              <a:t>Junhua</a:t>
            </a:r>
            <a:r>
              <a:rPr lang="en-US" dirty="0"/>
              <a:t> Xiang, </a:t>
            </a:r>
            <a:r>
              <a:rPr lang="en-US" dirty="0" err="1"/>
              <a:t>Yulin</a:t>
            </a:r>
            <a:r>
              <a:rPr lang="en-US" dirty="0"/>
              <a:t> </a:t>
            </a:r>
            <a:r>
              <a:rPr lang="en-US" dirty="0" smtClean="0"/>
              <a:t>Zhang, </a:t>
            </a:r>
            <a:r>
              <a:rPr lang="tr-TR" dirty="0" smtClean="0"/>
              <a:t>2017</a:t>
            </a:r>
            <a:r>
              <a:rPr lang="en-US" dirty="0" smtClean="0"/>
              <a:t>) </a:t>
            </a:r>
            <a:endParaRPr lang="en-US" dirty="0"/>
          </a:p>
          <a:p>
            <a:pPr marL="692726" lvl="1" indent="-311726">
              <a:buFontTx/>
              <a:buChar char="‣"/>
              <a:defRPr sz="3000"/>
            </a:pPr>
            <a:r>
              <a:rPr lang="tr-TR" sz="3000" dirty="0" smtClean="0"/>
              <a:t>Movement detection using brightness change and thresholding</a:t>
            </a:r>
            <a:endParaRPr lang="en-US" sz="3400" dirty="0"/>
          </a:p>
        </p:txBody>
      </p:sp>
      <p:sp>
        <p:nvSpPr>
          <p:cNvPr id="146" name="Shape 119"/>
          <p:cNvSpPr txBox="1"/>
          <p:nvPr/>
        </p:nvSpPr>
        <p:spPr>
          <a:xfrm>
            <a:off x="377046" y="675339"/>
            <a:ext cx="11983812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LITERATURE REVIEW</a:t>
            </a:r>
          </a:p>
        </p:txBody>
      </p:sp>
      <p:sp>
        <p:nvSpPr>
          <p:cNvPr id="147" name="Shape 120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1"/>
            <a:ext cx="306453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25"/>
          <p:cNvSpPr txBox="1">
            <a:spLocks noGrp="1"/>
          </p:cNvSpPr>
          <p:nvPr>
            <p:ph type="body" idx="1"/>
          </p:nvPr>
        </p:nvSpPr>
        <p:spPr>
          <a:xfrm>
            <a:off x="647980" y="1642476"/>
            <a:ext cx="11660790" cy="7239587"/>
          </a:xfrm>
          <a:prstGeom prst="rect">
            <a:avLst/>
          </a:prstGeom>
        </p:spPr>
        <p:txBody>
          <a:bodyPr/>
          <a:lstStyle>
            <a:lvl1pPr marL="323850" indent="-323850">
              <a:defRPr sz="3400"/>
            </a:lvl1pPr>
            <a:lvl2pPr marL="768926" indent="-311726">
              <a:buChar char="‣"/>
              <a:defRPr sz="3000"/>
            </a:lvl2pPr>
          </a:lstStyle>
          <a:p>
            <a:r>
              <a:rPr lang="tr-TR" dirty="0" smtClean="0"/>
              <a:t>Recognition of different activities is a problem of multiple areas</a:t>
            </a:r>
            <a:endParaRPr dirty="0"/>
          </a:p>
          <a:p>
            <a:pPr lvl="1"/>
            <a:r>
              <a:rPr lang="tr-TR" dirty="0" smtClean="0"/>
              <a:t>Smart clothing applications, aerospace engineering, disease detection at livestocks...</a:t>
            </a:r>
          </a:p>
          <a:p>
            <a:pPr marL="469324" indent="-457200"/>
            <a:r>
              <a:rPr lang="tr-TR" dirty="0" smtClean="0"/>
              <a:t>Each activity has its unique characteristics</a:t>
            </a:r>
          </a:p>
          <a:p>
            <a:pPr marL="457200" lvl="1" indent="0">
              <a:buNone/>
            </a:pPr>
            <a:endParaRPr dirty="0"/>
          </a:p>
        </p:txBody>
      </p:sp>
      <p:sp>
        <p:nvSpPr>
          <p:cNvPr id="150" name="Shape 126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153" name="Shape 129"/>
          <p:cNvSpPr txBox="1"/>
          <p:nvPr/>
        </p:nvSpPr>
        <p:spPr>
          <a:xfrm>
            <a:off x="377046" y="675339"/>
            <a:ext cx="11983812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INTRODUCTION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43" y="4356167"/>
            <a:ext cx="9659473" cy="435981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33"/>
          <p:cNvSpPr txBox="1">
            <a:spLocks noGrp="1"/>
          </p:cNvSpPr>
          <p:nvPr>
            <p:ph type="body" idx="1"/>
          </p:nvPr>
        </p:nvSpPr>
        <p:spPr>
          <a:xfrm>
            <a:off x="647979" y="1642476"/>
            <a:ext cx="6515290" cy="72395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3850" indent="-323850">
              <a:defRPr sz="3400"/>
            </a:pPr>
            <a:r>
              <a:rPr lang="tr-TR" dirty="0" smtClean="0"/>
              <a:t>Activity recognition methodology should be selected for the problem type. </a:t>
            </a:r>
          </a:p>
          <a:p>
            <a:pPr marL="323850" indent="-323850">
              <a:defRPr sz="3400"/>
            </a:pPr>
            <a:r>
              <a:rPr lang="tr-TR" dirty="0" smtClean="0"/>
              <a:t>Movement, running and        squats have different patterns which aids the recognition.</a:t>
            </a:r>
            <a:endParaRPr dirty="0"/>
          </a:p>
        </p:txBody>
      </p:sp>
      <p:sp>
        <p:nvSpPr>
          <p:cNvPr id="156" name="Shape 134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59" name="Shape 137"/>
          <p:cNvSpPr txBox="1"/>
          <p:nvPr/>
        </p:nvSpPr>
        <p:spPr>
          <a:xfrm>
            <a:off x="377046" y="675339"/>
            <a:ext cx="11983812" cy="77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4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BACKGROUND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55" y="2192967"/>
            <a:ext cx="6605081" cy="3302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92" y="5382810"/>
            <a:ext cx="6548008" cy="34305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7" y="5354273"/>
            <a:ext cx="6918252" cy="3459126"/>
          </a:xfrm>
          <a:prstGeom prst="rect">
            <a:avLst/>
          </a:prstGeom>
        </p:spPr>
      </p:pic>
      <p:sp>
        <p:nvSpPr>
          <p:cNvPr id="12" name="Shape 128"/>
          <p:cNvSpPr txBox="1"/>
          <p:nvPr/>
        </p:nvSpPr>
        <p:spPr>
          <a:xfrm>
            <a:off x="8785159" y="5170297"/>
            <a:ext cx="2255734" cy="325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1" tIns="65021" rIns="65021" bIns="65021">
            <a:sp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rPr lang="tr-TR" dirty="0" smtClean="0"/>
              <a:t>Walking Movement Pattern</a:t>
            </a:r>
            <a:endParaRPr dirty="0"/>
          </a:p>
        </p:txBody>
      </p:sp>
      <p:sp>
        <p:nvSpPr>
          <p:cNvPr id="13" name="Shape 128"/>
          <p:cNvSpPr txBox="1"/>
          <p:nvPr/>
        </p:nvSpPr>
        <p:spPr>
          <a:xfrm>
            <a:off x="2435319" y="8650793"/>
            <a:ext cx="2255734" cy="325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1" tIns="65021" rIns="65021" bIns="65021">
            <a:sp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rPr lang="tr-TR" dirty="0" smtClean="0"/>
              <a:t>Running Movement Pattern</a:t>
            </a:r>
            <a:endParaRPr dirty="0"/>
          </a:p>
        </p:txBody>
      </p:sp>
      <p:sp>
        <p:nvSpPr>
          <p:cNvPr id="14" name="Shape 128"/>
          <p:cNvSpPr txBox="1"/>
          <p:nvPr/>
        </p:nvSpPr>
        <p:spPr>
          <a:xfrm>
            <a:off x="9012598" y="8616318"/>
            <a:ext cx="2255734" cy="325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1" tIns="65021" rIns="65021" bIns="65021">
            <a:sp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rPr lang="tr-TR" dirty="0" smtClean="0"/>
              <a:t>Squat Movement Pattern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42"/>
          <p:cNvSpPr txBox="1"/>
          <p:nvPr/>
        </p:nvSpPr>
        <p:spPr>
          <a:xfrm>
            <a:off x="358983" y="675339"/>
            <a:ext cx="10784191" cy="6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PROPOSED </a:t>
            </a:r>
            <a:r>
              <a:rPr lang="tr-TR" dirty="0" smtClean="0"/>
              <a:t>ACTIVITY RECOGNITION</a:t>
            </a:r>
            <a:r>
              <a:rPr dirty="0" smtClean="0"/>
              <a:t> </a:t>
            </a:r>
            <a:r>
              <a:rPr dirty="0"/>
              <a:t>SYSTEM</a:t>
            </a:r>
          </a:p>
        </p:txBody>
      </p:sp>
      <p:sp>
        <p:nvSpPr>
          <p:cNvPr id="163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46" y="2261617"/>
            <a:ext cx="3083668" cy="648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68" y="1639045"/>
            <a:ext cx="5660846" cy="73354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42"/>
          <p:cNvSpPr txBox="1"/>
          <p:nvPr/>
        </p:nvSpPr>
        <p:spPr>
          <a:xfrm>
            <a:off x="358983" y="675339"/>
            <a:ext cx="10784191" cy="6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PROPOSED </a:t>
            </a:r>
            <a:r>
              <a:rPr lang="tr-TR" dirty="0" smtClean="0"/>
              <a:t>ACTIVITY RECOGNITION</a:t>
            </a:r>
            <a:r>
              <a:rPr dirty="0" smtClean="0"/>
              <a:t> </a:t>
            </a:r>
            <a:r>
              <a:rPr dirty="0"/>
              <a:t>SYSTEM</a:t>
            </a:r>
          </a:p>
        </p:txBody>
      </p:sp>
      <p:sp>
        <p:nvSpPr>
          <p:cNvPr id="163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46" y="2261617"/>
            <a:ext cx="3083668" cy="64829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51078" y="2379291"/>
            <a:ext cx="6502400" cy="4116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3847" indent="-323847" algn="l">
              <a:defRPr sz="3400"/>
            </a:pPr>
            <a:r>
              <a:rPr lang="tr-TR" dirty="0" smtClean="0"/>
              <a:t>Data Collection</a:t>
            </a:r>
            <a:endParaRPr lang="en-US" dirty="0"/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Using e-textile sensors to measure the capacitance values</a:t>
            </a:r>
            <a:endParaRPr lang="en-US" dirty="0"/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Transmission of the measurement via Blunos</a:t>
            </a:r>
            <a:endParaRPr lang="en-US" dirty="0"/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Saving the data in an appropriate format for later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533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42"/>
          <p:cNvSpPr txBox="1"/>
          <p:nvPr/>
        </p:nvSpPr>
        <p:spPr>
          <a:xfrm>
            <a:off x="358983" y="675339"/>
            <a:ext cx="10784191" cy="6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PROPOSED </a:t>
            </a:r>
            <a:r>
              <a:rPr lang="tr-TR" dirty="0" smtClean="0"/>
              <a:t>ACTIVITY RECOGNITION</a:t>
            </a:r>
            <a:r>
              <a:rPr dirty="0" smtClean="0"/>
              <a:t> </a:t>
            </a:r>
            <a:r>
              <a:rPr dirty="0"/>
              <a:t>SYSTEM</a:t>
            </a:r>
          </a:p>
        </p:txBody>
      </p:sp>
      <p:sp>
        <p:nvSpPr>
          <p:cNvPr id="163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179095" y="1824815"/>
            <a:ext cx="6502400" cy="2551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3847" indent="-323847" algn="l">
              <a:defRPr sz="3400"/>
            </a:pPr>
            <a:r>
              <a:rPr lang="tr-TR" dirty="0" smtClean="0"/>
              <a:t>Data Preprocessing</a:t>
            </a:r>
            <a:endParaRPr lang="en-US" dirty="0"/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The unexpected values are removed from the data which is probably caused by the Python server during the data collection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" y="1639045"/>
            <a:ext cx="5660846" cy="73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097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42"/>
          <p:cNvSpPr txBox="1"/>
          <p:nvPr/>
        </p:nvSpPr>
        <p:spPr>
          <a:xfrm>
            <a:off x="358983" y="675339"/>
            <a:ext cx="10784191" cy="6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>
            <a:spAutoFit/>
          </a:bodyPr>
          <a:lstStyle>
            <a:lvl1pPr algn="l" defTabSz="1300480">
              <a:lnSpc>
                <a:spcPct val="90000"/>
              </a:lnSpc>
              <a:spcBef>
                <a:spcPts val="1400"/>
              </a:spcBef>
              <a:defRPr sz="4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PROPOSED </a:t>
            </a:r>
            <a:r>
              <a:rPr lang="tr-TR" dirty="0" smtClean="0"/>
              <a:t>ACTIVITY RECOGNITION</a:t>
            </a:r>
            <a:r>
              <a:rPr dirty="0" smtClean="0"/>
              <a:t> </a:t>
            </a:r>
            <a:r>
              <a:rPr dirty="0"/>
              <a:t>SYSTEM</a:t>
            </a:r>
          </a:p>
        </p:txBody>
      </p:sp>
      <p:sp>
        <p:nvSpPr>
          <p:cNvPr id="163" name="Shape 143"/>
          <p:cNvSpPr txBox="1">
            <a:spLocks noGrp="1"/>
          </p:cNvSpPr>
          <p:nvPr>
            <p:ph type="sldNum" sz="quarter" idx="4294967295"/>
          </p:nvPr>
        </p:nvSpPr>
        <p:spPr>
          <a:xfrm>
            <a:off x="11804260" y="9069660"/>
            <a:ext cx="306454" cy="4602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1" tIns="65021" rIns="65021" bIns="65021" anchor="ctr"/>
          <a:lstStyle>
            <a:lvl1pPr algn="r" defTabSz="1300480">
              <a:defRPr sz="22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179095" y="1824815"/>
            <a:ext cx="6502400" cy="30136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3847" indent="-323847" algn="l">
              <a:defRPr sz="3400"/>
            </a:pPr>
            <a:r>
              <a:rPr lang="tr-TR" dirty="0" smtClean="0"/>
              <a:t>Feature Extraction</a:t>
            </a:r>
            <a:endParaRPr lang="en-US" dirty="0"/>
          </a:p>
          <a:p>
            <a:pPr marL="768926" lvl="1" indent="-311726" algn="l">
              <a:spcBef>
                <a:spcPts val="700"/>
              </a:spcBef>
              <a:buChar char="‣"/>
              <a:defRPr sz="3000"/>
            </a:pPr>
            <a:r>
              <a:rPr lang="tr-TR" dirty="0" smtClean="0"/>
              <a:t>Using data with 2 features (left and right leg capacitances), 8 more feature is extracted for each leg using rolling window approach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" y="1639045"/>
            <a:ext cx="5660846" cy="7335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14" y="4838461"/>
            <a:ext cx="3045941" cy="3669203"/>
          </a:xfrm>
          <a:prstGeom prst="rect">
            <a:avLst/>
          </a:prstGeom>
        </p:spPr>
      </p:pic>
      <p:sp>
        <p:nvSpPr>
          <p:cNvPr id="8" name="Shape 128"/>
          <p:cNvSpPr txBox="1"/>
          <p:nvPr/>
        </p:nvSpPr>
        <p:spPr>
          <a:xfrm>
            <a:off x="7616846" y="8507664"/>
            <a:ext cx="2255734" cy="325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1" tIns="65021" rIns="65021" bIns="65021">
            <a:spAutoFit/>
          </a:bodyPr>
          <a:lstStyle/>
          <a:p>
            <a:pPr algn="l" defTabSz="1300480">
              <a:lnSpc>
                <a:spcPct val="90000"/>
              </a:lnSpc>
              <a:spcBef>
                <a:spcPts val="1400"/>
              </a:spcBef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rPr lang="tr-TR" dirty="0" smtClean="0"/>
              <a:t>Extracted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08969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646</Words>
  <Application>Microsoft Office PowerPoint</Application>
  <PresentationFormat>Custom</PresentationFormat>
  <Paragraphs>127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cikolatadam</cp:lastModifiedBy>
  <cp:revision>25</cp:revision>
  <dcterms:modified xsi:type="dcterms:W3CDTF">2019-06-10T07:21:20Z</dcterms:modified>
</cp:coreProperties>
</file>